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2"/>
  </p:notesMasterIdLst>
  <p:sldIdLst>
    <p:sldId id="256" r:id="rId2"/>
    <p:sldId id="258" r:id="rId3"/>
    <p:sldId id="259" r:id="rId4"/>
    <p:sldId id="257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100" d="100"/>
          <a:sy n="100" d="100"/>
        </p:scale>
        <p:origin x="-1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notesMaster" Target="notesMasters/notesMaster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EED9D4-76D0-174D-9B3D-18C3BC592FAC}" type="datetimeFigureOut">
              <a:rPr lang="en-US" smtClean="0"/>
              <a:t>16-11-22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4B80AB-E88B-8A4A-8E7D-E1CF92E58D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31198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 (in multiple) from: http://</a:t>
            </a:r>
            <a:r>
              <a:rPr lang="en-US" dirty="0" err="1" smtClean="0"/>
              <a:t>www.biologynoteshelp.com</a:t>
            </a:r>
            <a:r>
              <a:rPr lang="en-US" dirty="0" smtClean="0"/>
              <a:t>/interphase-and-mitosis/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4B80AB-E88B-8A4A-8E7D-E1CF92E58DC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232504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</a:t>
            </a:r>
            <a:r>
              <a:rPr lang="en-US" baseline="0" dirty="0" smtClean="0"/>
              <a:t> from: http://</a:t>
            </a:r>
            <a:r>
              <a:rPr lang="en-US" baseline="0" dirty="0" err="1" smtClean="0"/>
              <a:t>cancercare.healthcareathomeindia.com</a:t>
            </a:r>
            <a:r>
              <a:rPr lang="en-US" baseline="0" smtClean="0"/>
              <a:t>/angels-of-darkness-carcinogens-around-us/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4B80AB-E88B-8A4A-8E7D-E1CF92E58DCB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13336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 from: https://</a:t>
            </a:r>
            <a:r>
              <a:rPr lang="en-US" dirty="0" err="1" smtClean="0"/>
              <a:t>www.pinterest.com</a:t>
            </a:r>
            <a:r>
              <a:rPr lang="en-US" dirty="0" smtClean="0"/>
              <a:t>/</a:t>
            </a:r>
            <a:r>
              <a:rPr lang="en-US" dirty="0" err="1" smtClean="0"/>
              <a:t>KathrynHolgate</a:t>
            </a:r>
            <a:r>
              <a:rPr lang="en-US" dirty="0" smtClean="0"/>
              <a:t>/monkeys/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4B80AB-E88B-8A4A-8E7D-E1CF92E58DC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853552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Muscle cell lifespan </a:t>
            </a:r>
            <a:r>
              <a:rPr lang="en-US" baseline="0" dirty="0" smtClean="0"/>
              <a:t>from: http://</a:t>
            </a:r>
            <a:r>
              <a:rPr lang="en-US" baseline="0" dirty="0" err="1" smtClean="0"/>
              <a:t>www.wisegeek.org</a:t>
            </a:r>
            <a:r>
              <a:rPr lang="en-US" baseline="0" dirty="0" smtClean="0"/>
              <a:t>/</a:t>
            </a:r>
            <a:r>
              <a:rPr lang="en-US" baseline="0" dirty="0" err="1" smtClean="0"/>
              <a:t>what-is-the-average-cell-life-span.htm#mans-biceps</a:t>
            </a:r>
            <a:endParaRPr lang="en-US" baseline="0" dirty="0" smtClean="0"/>
          </a:p>
          <a:p>
            <a:endParaRPr lang="en-US" baseline="0" dirty="0" smtClean="0"/>
          </a:p>
          <a:p>
            <a:r>
              <a:rPr lang="en-US" baseline="0" dirty="0" smtClean="0"/>
              <a:t>Table from: http://</a:t>
            </a:r>
            <a:r>
              <a:rPr lang="en-US" baseline="0" dirty="0" err="1" smtClean="0"/>
              <a:t>www.health</a:t>
            </a:r>
            <a:r>
              <a:rPr lang="en-US" baseline="0" dirty="0" smtClean="0"/>
              <a:t>-choices-for-</a:t>
            </a:r>
            <a:r>
              <a:rPr lang="en-US" baseline="0" dirty="0" err="1" smtClean="0"/>
              <a:t>life.com</a:t>
            </a:r>
            <a:r>
              <a:rPr lang="en-US" baseline="0" dirty="0" smtClean="0"/>
              <a:t>/</a:t>
            </a:r>
            <a:r>
              <a:rPr lang="en-US" baseline="0" dirty="0" err="1" smtClean="0"/>
              <a:t>human_cell.html</a:t>
            </a:r>
            <a:endParaRPr lang="en-US" baseline="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4B80AB-E88B-8A4A-8E7D-E1CF92E58DC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19766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 from:</a:t>
            </a:r>
            <a:r>
              <a:rPr lang="en-US" baseline="0" dirty="0" smtClean="0"/>
              <a:t> https://</a:t>
            </a:r>
            <a:r>
              <a:rPr lang="en-US" baseline="0" dirty="0" err="1" smtClean="0"/>
              <a:t>oncogenesandcancer.wordpress.com</a:t>
            </a:r>
            <a:r>
              <a:rPr lang="en-US" baseline="0" smtClean="0"/>
              <a:t>/cell-cycle-checkpoints-and-effect-of-oncogenes-2/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160DC5-87D2-8D40-AE56-0F5557BE4CDA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166158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 from:</a:t>
            </a:r>
            <a:r>
              <a:rPr lang="en-US" baseline="0" dirty="0" smtClean="0"/>
              <a:t> http://</a:t>
            </a:r>
            <a:r>
              <a:rPr lang="en-US" baseline="0" dirty="0" err="1" smtClean="0"/>
              <a:t>ib.bioninja.com.au</a:t>
            </a:r>
            <a:r>
              <a:rPr lang="en-US" baseline="0" dirty="0" smtClean="0"/>
              <a:t>/standard-level/topic-1-cell-biology/16-cell-division/cell-</a:t>
            </a:r>
            <a:r>
              <a:rPr lang="en-US" baseline="0" dirty="0" err="1" smtClean="0"/>
              <a:t>checkpoints.html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160DC5-87D2-8D40-AE56-0F5557BE4CDA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166158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 from: http://</a:t>
            </a:r>
            <a:r>
              <a:rPr lang="en-US" dirty="0" err="1" smtClean="0"/>
              <a:t>www.vce.bioninja.com.au</a:t>
            </a:r>
            <a:r>
              <a:rPr lang="en-US" dirty="0" smtClean="0"/>
              <a:t>/aos-3-heredity/cell-reproduction/cell-</a:t>
            </a:r>
            <a:r>
              <a:rPr lang="en-US" dirty="0" err="1" smtClean="0"/>
              <a:t>death.html</a:t>
            </a:r>
            <a:endParaRPr lang="en-US" dirty="0" smtClean="0"/>
          </a:p>
          <a:p>
            <a:endParaRPr lang="en-US" dirty="0" smtClean="0"/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"Cells die either because they are harmful or because it takes less energy to kill them than to maintain them.” (from: https://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www.scientificamerican.com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/article/why-does-programmed-cell/)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4B80AB-E88B-8A4A-8E7D-E1CF92E58DCB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70812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 from: http://</a:t>
            </a:r>
            <a:r>
              <a:rPr lang="en-US" dirty="0" err="1" smtClean="0"/>
              <a:t>mucholderthen.tumblr.com</a:t>
            </a:r>
            <a:r>
              <a:rPr lang="en-US" dirty="0" smtClean="0"/>
              <a:t>/post/55986885302/cell-bio-humor-apoptosis-upper-image-</a:t>
            </a:r>
            <a:r>
              <a:rPr lang="en-US" dirty="0" err="1" smtClean="0"/>
              <a:t>harakiri</a:t>
            </a:r>
            <a:r>
              <a:rPr lang="en-US" dirty="0" smtClean="0"/>
              <a:t>-by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4B80AB-E88B-8A4A-8E7D-E1CF92E58DCB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767311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 from: http://</a:t>
            </a:r>
            <a:r>
              <a:rPr lang="en-US" dirty="0" err="1" smtClean="0"/>
              <a:t>www.cancerhelpline.in</a:t>
            </a:r>
            <a:r>
              <a:rPr lang="en-US" dirty="0" smtClean="0"/>
              <a:t>/how-cancer-grows</a:t>
            </a:r>
          </a:p>
          <a:p>
            <a:endParaRPr lang="en-US" dirty="0" smtClean="0"/>
          </a:p>
          <a:p>
            <a:r>
              <a:rPr lang="en-US" dirty="0" smtClean="0"/>
              <a:t>Normal cells will stop dividing if they are not attached to other</a:t>
            </a:r>
            <a:r>
              <a:rPr lang="en-US" baseline="0" dirty="0" smtClean="0"/>
              <a:t> cells or surfaces.  Cancer cells will continue to divide.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4B80AB-E88B-8A4A-8E7D-E1CF92E58DCB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427303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 from: https://</a:t>
            </a:r>
            <a:r>
              <a:rPr lang="en-US" dirty="0" err="1" smtClean="0"/>
              <a:t>blogs.scientificamerican.com</a:t>
            </a:r>
            <a:r>
              <a:rPr lang="en-US" dirty="0" smtClean="0"/>
              <a:t>/guest-blog/files/2013/10/</a:t>
            </a:r>
            <a:r>
              <a:rPr lang="en-US" dirty="0" err="1" smtClean="0"/>
              <a:t>metastasis.jpg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4B80AB-E88B-8A4A-8E7D-E1CF92E58DCB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68130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05AD72-82A0-BA4E-BA72-63FEBB79085B}" type="datetimeFigureOut">
              <a:rPr lang="en-US" smtClean="0"/>
              <a:t>16-11-22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C865C-4ADE-6E4B-BA41-0C00EFA758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34525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05AD72-82A0-BA4E-BA72-63FEBB79085B}" type="datetimeFigureOut">
              <a:rPr lang="en-US" smtClean="0"/>
              <a:t>16-11-22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C865C-4ADE-6E4B-BA41-0C00EFA758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93303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05AD72-82A0-BA4E-BA72-63FEBB79085B}" type="datetimeFigureOut">
              <a:rPr lang="en-US" smtClean="0"/>
              <a:t>16-11-22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C865C-4ADE-6E4B-BA41-0C00EFA758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2925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05AD72-82A0-BA4E-BA72-63FEBB79085B}" type="datetimeFigureOut">
              <a:rPr lang="en-US" smtClean="0"/>
              <a:t>16-11-22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C865C-4ADE-6E4B-BA41-0C00EFA758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0851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05AD72-82A0-BA4E-BA72-63FEBB79085B}" type="datetimeFigureOut">
              <a:rPr lang="en-US" smtClean="0"/>
              <a:t>16-11-22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C865C-4ADE-6E4B-BA41-0C00EFA758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41033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05AD72-82A0-BA4E-BA72-63FEBB79085B}" type="datetimeFigureOut">
              <a:rPr lang="en-US" smtClean="0"/>
              <a:t>16-11-22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C865C-4ADE-6E4B-BA41-0C00EFA758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73656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05AD72-82A0-BA4E-BA72-63FEBB79085B}" type="datetimeFigureOut">
              <a:rPr lang="en-US" smtClean="0"/>
              <a:t>16-11-22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C865C-4ADE-6E4B-BA41-0C00EFA758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25001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05AD72-82A0-BA4E-BA72-63FEBB79085B}" type="datetimeFigureOut">
              <a:rPr lang="en-US" smtClean="0"/>
              <a:t>16-11-22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C865C-4ADE-6E4B-BA41-0C00EFA758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62853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05AD72-82A0-BA4E-BA72-63FEBB79085B}" type="datetimeFigureOut">
              <a:rPr lang="en-US" smtClean="0"/>
              <a:t>16-11-22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C865C-4ADE-6E4B-BA41-0C00EFA758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50741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05AD72-82A0-BA4E-BA72-63FEBB79085B}" type="datetimeFigureOut">
              <a:rPr lang="en-US" smtClean="0"/>
              <a:t>16-11-22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C865C-4ADE-6E4B-BA41-0C00EFA758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03677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05AD72-82A0-BA4E-BA72-63FEBB79085B}" type="datetimeFigureOut">
              <a:rPr lang="en-US" smtClean="0"/>
              <a:t>16-11-22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C865C-4ADE-6E4B-BA41-0C00EFA758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62386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05AD72-82A0-BA4E-BA72-63FEBB79085B}" type="datetimeFigureOut">
              <a:rPr lang="en-US" smtClean="0"/>
              <a:t>16-11-22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BC865C-4ADE-6E4B-BA41-0C00EFA758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54033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en.wikipedia.org/wiki/List_of_organisms_by_chromosome_count" TargetMode="External"/><Relationship Id="rId4" Type="http://schemas.openxmlformats.org/officeDocument/2006/relationships/image" Target="../media/image2.jp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ellsalive.com/cell_cycle_js.htm" TargetMode="External"/><Relationship Id="rId4" Type="http://schemas.openxmlformats.org/officeDocument/2006/relationships/image" Target="../media/image5.jpe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7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8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9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Cell Cycle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1.4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04253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Mutagens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Cancerous cells usually contain multiple mutations.</a:t>
            </a:r>
          </a:p>
          <a:p>
            <a:r>
              <a:rPr lang="en-US" dirty="0" smtClean="0"/>
              <a:t>Mutagens that cause cancer (carcinogens) include: asbestos, tobacco smoke, HPV</a:t>
            </a:r>
            <a:endParaRPr lang="en-US" dirty="0"/>
          </a:p>
        </p:txBody>
      </p:sp>
      <p:pic>
        <p:nvPicPr>
          <p:cNvPr id="5" name="Content Placeholder 4" descr="carcinogens-around-us.png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0042" b="-2004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0168060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s-IS" dirty="0" smtClean="0"/>
              <a:t>So we have 46, how about...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Chimpanzees?</a:t>
            </a:r>
          </a:p>
          <a:p>
            <a:r>
              <a:rPr lang="en-US" dirty="0" smtClean="0"/>
              <a:t>48</a:t>
            </a:r>
          </a:p>
          <a:p>
            <a:pPr marL="0" indent="0">
              <a:buNone/>
            </a:pPr>
            <a:r>
              <a:rPr lang="en-US" dirty="0" smtClean="0"/>
              <a:t>Dogs &amp; chickens?</a:t>
            </a:r>
          </a:p>
          <a:p>
            <a:r>
              <a:rPr lang="en-US" dirty="0" smtClean="0"/>
              <a:t>78</a:t>
            </a:r>
          </a:p>
          <a:p>
            <a:pPr marL="0" indent="0">
              <a:buNone/>
            </a:pPr>
            <a:r>
              <a:rPr lang="en-US" dirty="0" smtClean="0"/>
              <a:t>Kangaroos?</a:t>
            </a:r>
          </a:p>
          <a:p>
            <a:r>
              <a:rPr lang="en-US" dirty="0" smtClean="0"/>
              <a:t>16</a:t>
            </a:r>
          </a:p>
          <a:p>
            <a:pPr marL="0" indent="0">
              <a:buNone/>
            </a:pPr>
            <a:r>
              <a:rPr lang="en-US" dirty="0" smtClean="0">
                <a:hlinkClick r:id="rId3"/>
              </a:rPr>
              <a:t>Here </a:t>
            </a:r>
            <a:r>
              <a:rPr lang="en-US" dirty="0" smtClean="0"/>
              <a:t>is an extensive list on Wikipedia. </a:t>
            </a:r>
            <a:endParaRPr lang="en-US" dirty="0"/>
          </a:p>
        </p:txBody>
      </p:sp>
      <p:pic>
        <p:nvPicPr>
          <p:cNvPr id="6" name="Content Placeholder 5" descr="6c43b00be5ed5705bbbb39976e515783.jpg"/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56" r="2025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5593313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s-IS" dirty="0" smtClean="0"/>
              <a:t>…now b</a:t>
            </a:r>
            <a:r>
              <a:rPr lang="en-US" dirty="0" err="1" smtClean="0"/>
              <a:t>ack</a:t>
            </a:r>
            <a:r>
              <a:rPr lang="en-US" dirty="0" smtClean="0"/>
              <a:t> to the cell cycle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Different cells have different lifespans. </a:t>
            </a:r>
          </a:p>
          <a:p>
            <a:r>
              <a:rPr lang="en-US" dirty="0"/>
              <a:t>M</a:t>
            </a:r>
            <a:r>
              <a:rPr lang="en-US" dirty="0" smtClean="0"/>
              <a:t>uscle cells live about 15 years, brain cells 30-50 years, red blood cells 120 days, </a:t>
            </a:r>
            <a:r>
              <a:rPr lang="en-US" dirty="0" smtClean="0"/>
              <a:t>etc., so </a:t>
            </a:r>
            <a:r>
              <a:rPr lang="en-US" dirty="0" smtClean="0"/>
              <a:t>cell division is controlled.</a:t>
            </a:r>
            <a:endParaRPr lang="en-US" dirty="0"/>
          </a:p>
        </p:txBody>
      </p:sp>
      <p:pic>
        <p:nvPicPr>
          <p:cNvPr id="5" name="Content Placeholder 4" descr="xcell_lifespan.jpg.pagespeed.ic.Do4rWQyTB8.jpg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722" b="-372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6093051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Cell Cycle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Mitosis is only a small part of the cell cycle.</a:t>
            </a:r>
          </a:p>
          <a:p>
            <a:r>
              <a:rPr lang="en-US" dirty="0" smtClean="0"/>
              <a:t>The cell spends most of its time in </a:t>
            </a:r>
            <a:r>
              <a:rPr lang="en-US" b="1" dirty="0" smtClean="0"/>
              <a:t>interphase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5" name="Content Placeholder 4" descr="cell-cycle.jpg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42" r="814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0026659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Cell Cycle Checkpoints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Checkpoints ensure </a:t>
            </a:r>
            <a:r>
              <a:rPr lang="en-US" dirty="0" smtClean="0"/>
              <a:t>that cell development </a:t>
            </a:r>
            <a:r>
              <a:rPr lang="en-US" dirty="0" smtClean="0"/>
              <a:t>is progressing normally.  </a:t>
            </a:r>
            <a:r>
              <a:rPr lang="en-US" dirty="0" smtClean="0"/>
              <a:t>Have a look at this </a:t>
            </a:r>
            <a:r>
              <a:rPr lang="en-US" dirty="0" smtClean="0">
                <a:hlinkClick r:id="rId3"/>
              </a:rPr>
              <a:t>animation</a:t>
            </a:r>
            <a:r>
              <a:rPr lang="en-US" dirty="0" smtClean="0"/>
              <a:t>.</a:t>
            </a:r>
          </a:p>
          <a:p>
            <a:r>
              <a:rPr lang="en-US" dirty="0" smtClean="0"/>
              <a:t>Some cell types leave the cycle </a:t>
            </a:r>
            <a:r>
              <a:rPr lang="en-US" dirty="0" smtClean="0"/>
              <a:t>to specialize,  entering </a:t>
            </a:r>
            <a:r>
              <a:rPr lang="en-US" dirty="0" smtClean="0"/>
              <a:t>a non-dividing stage (i.e. muscle cells, nerve cells).</a:t>
            </a:r>
            <a:endParaRPr lang="en-US" dirty="0"/>
          </a:p>
        </p:txBody>
      </p:sp>
      <p:pic>
        <p:nvPicPr>
          <p:cNvPr id="6" name="Content Placeholder 5" descr="cell-checkpoints_med.jpeg"/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6118" b="-4611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379168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Cell </a:t>
            </a:r>
            <a:r>
              <a:rPr lang="en-US" dirty="0" smtClean="0"/>
              <a:t>Death &amp; Suicide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Cells “die” usually because they are damaged.</a:t>
            </a:r>
          </a:p>
          <a:p>
            <a:r>
              <a:rPr lang="en-US" dirty="0" smtClean="0"/>
              <a:t>They die in an organized way (</a:t>
            </a:r>
            <a:r>
              <a:rPr lang="en-US" b="1" dirty="0" smtClean="0"/>
              <a:t>apoptosis</a:t>
            </a:r>
            <a:r>
              <a:rPr lang="en-US" dirty="0" smtClean="0"/>
              <a:t>) if they are not needed, in the way (too many of them), or harmful.</a:t>
            </a:r>
          </a:p>
        </p:txBody>
      </p:sp>
      <p:pic>
        <p:nvPicPr>
          <p:cNvPr id="5" name="Content Placeholder 4" descr="cell_death_med.jpeg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1438" b="-2143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5548681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Cell Suicide</a:t>
            </a:r>
            <a:endParaRPr lang="en-US" dirty="0"/>
          </a:p>
        </p:txBody>
      </p:sp>
      <p:pic>
        <p:nvPicPr>
          <p:cNvPr id="6" name="Content Placeholder 5" descr="tumblr_mq7qtheZ061rhb9f5o4_r1_1280.jp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56" r="-25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1046928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Cancer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When normal cells become cancerous, they ignore checkpoints and continue to divide indefinitely, forming </a:t>
            </a:r>
            <a:r>
              <a:rPr lang="en-US" b="1" dirty="0" err="1" smtClean="0"/>
              <a:t>tumours</a:t>
            </a:r>
            <a:r>
              <a:rPr lang="en-US" dirty="0" smtClean="0"/>
              <a:t>.</a:t>
            </a:r>
          </a:p>
          <a:p>
            <a:r>
              <a:rPr lang="en-US" b="1" dirty="0" smtClean="0"/>
              <a:t>Cancerous</a:t>
            </a:r>
            <a:r>
              <a:rPr lang="en-US" dirty="0" smtClean="0"/>
              <a:t> cells divide uncontrollably and can spread to other parts of the body.</a:t>
            </a:r>
            <a:endParaRPr lang="en-US" b="1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5" name="Content Placeholder 4" descr="xtumour,P20formation.jpg.pagespeed.ic.UkBL3i-Vk4.jpg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73382" b="-7338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1848885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Cancer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Unlike cancerous cells, most normal cells stop dividing if they are not attached to a surface.</a:t>
            </a:r>
          </a:p>
          <a:p>
            <a:r>
              <a:rPr lang="en-US" dirty="0" smtClean="0"/>
              <a:t>Most normal cells also only divide 20 to 30 times before cell suicide, unlike cancerous cells.</a:t>
            </a:r>
          </a:p>
        </p:txBody>
      </p:sp>
      <p:pic>
        <p:nvPicPr>
          <p:cNvPr id="5" name="Content Placeholder 4" descr="metastasis.jpg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7781" b="-3778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5965827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</TotalTime>
  <Words>591</Words>
  <Application>Microsoft Macintosh PowerPoint</Application>
  <PresentationFormat>On-screen Show (4:3)</PresentationFormat>
  <Paragraphs>58</Paragraphs>
  <Slides>10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The Cell Cycle</vt:lpstr>
      <vt:lpstr>So we have 46, how about...</vt:lpstr>
      <vt:lpstr>…now back to the cell cycle</vt:lpstr>
      <vt:lpstr>Cell Cycle</vt:lpstr>
      <vt:lpstr>Cell Cycle Checkpoints</vt:lpstr>
      <vt:lpstr>Cell Death &amp; Suicide</vt:lpstr>
      <vt:lpstr>Cell Suicide</vt:lpstr>
      <vt:lpstr>Cancer</vt:lpstr>
      <vt:lpstr>Cancer</vt:lpstr>
      <vt:lpstr>Mutagens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Cell Cycle</dc:title>
  <dc:creator>rubina khan</dc:creator>
  <cp:lastModifiedBy>rubina khan</cp:lastModifiedBy>
  <cp:revision>39</cp:revision>
  <dcterms:created xsi:type="dcterms:W3CDTF">2016-11-21T17:22:39Z</dcterms:created>
  <dcterms:modified xsi:type="dcterms:W3CDTF">2016-11-22T10:42:43Z</dcterms:modified>
</cp:coreProperties>
</file>